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8" r:id="rId4"/>
    <p:sldId id="271" r:id="rId5"/>
    <p:sldId id="275" r:id="rId6"/>
    <p:sldId id="272" r:id="rId7"/>
    <p:sldId id="274" r:id="rId8"/>
    <p:sldId id="277" r:id="rId9"/>
    <p:sldId id="263" r:id="rId10"/>
    <p:sldId id="276" r:id="rId11"/>
    <p:sldId id="27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1BEE-1A7C-C1F1-73E4-E6902E866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9312D-2A82-9119-6573-D1EC4780B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2E49E-D7FE-802D-CCD3-693C6D2B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70A9B-3DE3-E428-FA43-B6DB343A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6A679-25C1-BA1A-E84C-A7ADCE6D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52CE-D7E6-A52F-2779-C963A42C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B39E-9005-B797-26D3-2F16B7BA4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09D58-0B15-5CDC-1555-98F6D119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5E950-8175-1C65-C00F-5F893BE5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1A070-8246-6717-0AC9-06AE8E2A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1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86AE6-9C25-AA5E-92D6-4E228F7A0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B4E01-44DF-6860-7C64-9A815458F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448E0-6DF3-1676-FA73-38184DAF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1C45E-EFE2-9B5C-61D5-666694FD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7C719-1040-519E-43E6-0401C190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0450-757E-CAD3-434B-8829BDF2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87-1432-5A60-EEBB-A1473B96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4A58E-6D13-BA60-C846-FCF57206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8645F-6D55-5423-E7EB-06502A98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B1AC0-C1D3-9B4F-E300-11E617B1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4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8EFD-FFFA-7746-1DC0-697B646E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B2545-90D9-53AA-9EE3-35668D030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38351-A1DF-484C-12B9-67C5ABE1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AE8B7-736F-0583-7C2B-CFBD4E9C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A37AE-F13B-A7ED-F28F-F65F12D4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63F6-47A1-F286-7AD6-591CA81A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062E-82F7-3303-7A09-966598A9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73C59-BC86-FB99-5485-725D3B60C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B2ED8-B86D-3733-7214-398DE65E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596E6-0A27-A067-BB48-8C7B51FC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0ACCF-82E0-D839-BDE3-7E4327B6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36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CF65-0F42-9A1F-F4E3-2B6046A3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698D4-3C09-5B5B-FE9D-CF5CAAB1C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C6E50-9D74-58AF-5E6E-F38ED46F0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B6982-646E-3FA2-6358-172A91341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FE0BD-1A57-066F-F249-E967A5A0F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07830-5EC5-D87A-F412-F9338565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3BC28-12DE-264B-AC61-630C3AB9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5AD91C-8A0F-E89C-C74C-461A19F5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C48B-CFA3-6860-CC09-8003E4CF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8BA42-EFC3-F6B6-A551-9061FA53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E1615-2880-A47A-B3BB-6814364F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BC005-6D22-1EE2-DFA2-B629F525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6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A2641-5378-C573-AB31-BE1FAB03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7E1B4-5633-A759-7117-17CCC2CE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918F9-1AB5-9CAA-1FA7-7215D60D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5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C238-58B0-E3BD-FBCB-E3247BE2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2E9A-FB94-B2CA-910A-2C98A579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16014-BB21-F975-3F3D-8F30D48DF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9FC00-FC6C-343B-DCC9-DEF77401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F73FF-F98A-4701-4171-1F9A7069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34F4E-7846-3937-4E1F-01F44008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6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7D00-2722-653C-8D6F-4E0F1FFB8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14C946-9D12-E808-3D7C-4C42533A8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882E0-6096-4288-7F2F-20872E8CF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FF27C-83AB-8C34-FA8E-D7830FA4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D87E5-3DA7-3CDD-BCBC-7A7C0251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41B7-DEA6-B7D3-8B25-EE9899F6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0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FE524A-5777-D596-9895-0BECFB61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2ACBC-BE56-6D8F-A713-86AC76CE2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EBA14-1C7B-CFA1-BD09-21E9EF5D7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E93964-B457-45CF-AFD7-4B46BF159C02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D95F9-A246-F13C-8598-906AA4DC7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EE2CE-B362-233A-D7CB-08F1B55F1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F0928B-6F7D-4DF0-A9CD-5BCECC21C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1-03819-2" TargetMode="External"/><Relationship Id="rId2" Type="http://schemas.openxmlformats.org/officeDocument/2006/relationships/hyperlink" Target="https://doi.org/10.1093/nar/gkac9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21/acs.jcim.1c0099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7D049-A4DC-0EF6-3442-25384A78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3437" y="1827605"/>
            <a:ext cx="7350409" cy="2387918"/>
          </a:xfrm>
        </p:spPr>
        <p:txBody>
          <a:bodyPr anchor="b"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MD Simulation and Analysis of a TM protein-ARGOS</a:t>
            </a:r>
            <a:br>
              <a:rPr lang="en-US" sz="5200" dirty="0">
                <a:solidFill>
                  <a:schemeClr val="tx2"/>
                </a:solidFill>
              </a:rPr>
            </a:br>
            <a:endParaRPr lang="en-US" sz="5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E3E1D-D532-8EBB-A588-77BC372D0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505" y="4200522"/>
            <a:ext cx="6740685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Tolulope Ojo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89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39D6-57CC-6706-D5C5-FF9F1BB4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7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Principal component (PC)1 and </a:t>
            </a:r>
            <a:r>
              <a:rPr lang="en-US" sz="2700" b="1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and</a:t>
            </a:r>
            <a:r>
              <a:rPr lang="en-US" sz="27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 PC2  projection of the PRM</a:t>
            </a:r>
            <a:b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C46D2-7E9A-00DF-20B3-0BDCA46F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13" y="1494556"/>
            <a:ext cx="2922470" cy="2343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6FC9D-BDA1-94B9-A1C9-55D1E9AE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51" y="1473125"/>
            <a:ext cx="2901781" cy="2343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641EF-CB90-E098-5B58-02606D86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82" y="3837705"/>
            <a:ext cx="2694331" cy="2227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49EF22-CC44-4A77-177A-810AA1E68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925" y="3706264"/>
            <a:ext cx="3386587" cy="2521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3D07A6-B20D-4963-7177-44F981B32B91}"/>
              </a:ext>
            </a:extLst>
          </p:cNvPr>
          <p:cNvSpPr txBox="1"/>
          <p:nvPr/>
        </p:nvSpPr>
        <p:spPr>
          <a:xfrm>
            <a:off x="6462290" y="6308209"/>
            <a:ext cx="572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plans-Proline cis/trans isomerization in the PRM</a:t>
            </a:r>
          </a:p>
        </p:txBody>
      </p:sp>
    </p:spTree>
    <p:extLst>
      <p:ext uri="{BB962C8B-B14F-4D97-AF65-F5344CB8AC3E}">
        <p14:creationId xmlns:p14="http://schemas.microsoft.com/office/powerpoint/2010/main" val="5104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3B91-FCC0-0F28-E69A-C48F7F6A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186" y="2569482"/>
            <a:ext cx="3145971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6033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DE8F-5846-E476-9413-6994AF7D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189B9-DE51-67C9-3385-7AC81321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5" y="1825625"/>
            <a:ext cx="1149531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Laszlo Dobson, </a:t>
            </a:r>
            <a:r>
              <a:rPr lang="en-US" b="0" i="0" dirty="0" err="1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Levente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 I Szekeres, </a:t>
            </a:r>
            <a:r>
              <a:rPr lang="en-US" b="0" i="0" dirty="0" err="1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Csongor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Gerdán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</a:t>
            </a:r>
            <a:r>
              <a:rPr lang="en-US" b="0" i="0" dirty="0" err="1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Tamás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Langó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</a:t>
            </a:r>
            <a:r>
              <a:rPr lang="en-US" b="0" i="0" dirty="0" err="1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András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 Zeke, </a:t>
            </a:r>
            <a:r>
              <a:rPr lang="en-US" b="0" i="0" dirty="0" err="1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Gábor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 E </a:t>
            </a:r>
            <a:r>
              <a:rPr lang="en-US" b="0" i="0" dirty="0" err="1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Tusnády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</a:t>
            </a:r>
            <a:r>
              <a:rPr lang="en-US" b="0" i="0" dirty="0" err="1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TmAlphaFold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 database: membrane localization and evaluation of AlphaFold2 predicted alpha-helical transmembrane protein structures, </a:t>
            </a:r>
            <a:r>
              <a:rPr lang="en-US" b="0" i="1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Nucleic Acids Research</a:t>
            </a:r>
            <a:r>
              <a:rPr lang="en-US" b="0" i="0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Volume 51, Issue D1, 6 January 2023, Pages D517–D522, </a:t>
            </a:r>
            <a:r>
              <a:rPr lang="en-US" b="0" i="0" u="none" strike="noStrike" dirty="0">
                <a:solidFill>
                  <a:srgbClr val="006FB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hlinkClick r:id="rId2"/>
              </a:rPr>
              <a:t>https://doi.org/10.1093/nar/gkac928</a:t>
            </a:r>
            <a:endParaRPr lang="en-US" b="0" i="0" u="none" strike="noStrike" dirty="0">
              <a:solidFill>
                <a:srgbClr val="006FB7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Jumper, J. et al. “Highly accurate protein structure prediction with AlphaFold.” </a:t>
            </a:r>
            <a:r>
              <a:rPr lang="en-US" b="0" i="1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Nature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, </a:t>
            </a:r>
            <a:r>
              <a:rPr lang="en-US" b="1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596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, pages 583–589 (2021). DOI: </a:t>
            </a:r>
            <a:r>
              <a:rPr lang="en-US" b="0" i="0" u="none" strike="noStrike" dirty="0">
                <a:solidFill>
                  <a:srgbClr val="3B6FB6"/>
                </a:solidFill>
                <a:effectLst/>
                <a:latin typeface="IBM Plex Sans" panose="020B0503050203000203" pitchFamily="34" charset="0"/>
                <a:hlinkClick r:id="rId3"/>
              </a:rPr>
              <a:t>10.1038/s41586-021-03819-2</a:t>
            </a:r>
            <a:r>
              <a:rPr lang="en-US" b="0" i="0" u="none" strike="noStrike" dirty="0">
                <a:solidFill>
                  <a:srgbClr val="3B6FB6"/>
                </a:solidFill>
                <a:effectLst/>
                <a:latin typeface="IBM Plex Sans" panose="020B0503050203000203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Pablo R.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Arantes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*,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Marcelo D.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Polêto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Conrado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Pedebos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and Rodrigo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Ligabue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-Braun. </a:t>
            </a:r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Making it Rain: Cloud-Based Molecular Simulations for Everyone,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J. Chem. Inf. Model.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2021, 61, 10, 4852–4856.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4" tooltip="DOI URL"/>
              </a:rPr>
              <a:t>https://doi.org/10.1021/acs.jcim.1c00998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b="0" i="0" u="none" strike="noStrike" dirty="0">
              <a:solidFill>
                <a:srgbClr val="3B6FB6"/>
              </a:solidFill>
              <a:effectLst/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A1C1A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5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ell membrane&#10;&#10;Description automatically generated">
            <a:extLst>
              <a:ext uri="{FF2B5EF4-FFF2-40B4-BE49-F238E27FC236}">
                <a16:creationId xmlns:a16="http://schemas.microsoft.com/office/drawing/2014/main" id="{C1D38851-D9FD-0AC5-D48A-29F1D4005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r="2540"/>
          <a:stretch/>
        </p:blipFill>
        <p:spPr>
          <a:xfrm>
            <a:off x="3729650" y="1392368"/>
            <a:ext cx="7846219" cy="3131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26992-1A64-0ACA-A3C1-D02148D9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568"/>
          </a:xfrm>
        </p:spPr>
        <p:txBody>
          <a:bodyPr>
            <a:normAutofit fontScale="90000"/>
          </a:bodyPr>
          <a:lstStyle/>
          <a:p>
            <a:r>
              <a:rPr lang="en-US" dirty="0"/>
              <a:t>Membranes and Proteins: an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8DF87-8162-9382-0DD0-C5B57D2F4B21}"/>
              </a:ext>
            </a:extLst>
          </p:cNvPr>
          <p:cNvSpPr txBox="1"/>
          <p:nvPr/>
        </p:nvSpPr>
        <p:spPr>
          <a:xfrm>
            <a:off x="616131" y="1680205"/>
            <a:ext cx="36033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Membrane structure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Phospholipid bilayer 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Membrane proteins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transport of ions and larger solutes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catalyzing chemical reactions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cell signaling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53FBC-699E-41E8-37AC-739E4F84FBA4}"/>
              </a:ext>
            </a:extLst>
          </p:cNvPr>
          <p:cNvSpPr txBox="1"/>
          <p:nvPr/>
        </p:nvSpPr>
        <p:spPr>
          <a:xfrm>
            <a:off x="1362417" y="5465632"/>
            <a:ext cx="929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 between proteins and lipids can shape protein conformation and the reaction coordinate of membrane-embedded enzymes.</a:t>
            </a:r>
          </a:p>
        </p:txBody>
      </p:sp>
    </p:spTree>
    <p:extLst>
      <p:ext uri="{BB962C8B-B14F-4D97-AF65-F5344CB8AC3E}">
        <p14:creationId xmlns:p14="http://schemas.microsoft.com/office/powerpoint/2010/main" val="251591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lant&#10;&#10;Description automatically generated">
            <a:extLst>
              <a:ext uri="{FF2B5EF4-FFF2-40B4-BE49-F238E27FC236}">
                <a16:creationId xmlns:a16="http://schemas.microsoft.com/office/drawing/2014/main" id="{58128F66-DA4B-0C92-32BC-E96DAECC40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4" y="365126"/>
            <a:ext cx="3204269" cy="6154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C0B90-09C6-85B3-C1E8-8D96B3C0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032958" cy="709696"/>
          </a:xfrm>
        </p:spPr>
        <p:txBody>
          <a:bodyPr/>
          <a:lstStyle/>
          <a:p>
            <a:r>
              <a:rPr lang="en-US" dirty="0"/>
              <a:t>ARGOS is a regulatory transmembrane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A484E-8F9A-1E0E-66F8-6DE7A2A46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42" y="1879785"/>
            <a:ext cx="5279231" cy="3599413"/>
          </a:xfrm>
        </p:spPr>
        <p:txBody>
          <a:bodyPr>
            <a:normAutofit/>
          </a:bodyPr>
          <a:lstStyle/>
          <a:p>
            <a:r>
              <a:rPr lang="en-US" dirty="0"/>
              <a:t>ARGOS: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Localized to the ER membrane</a:t>
            </a:r>
          </a:p>
          <a:p>
            <a:pPr lvl="1"/>
            <a:r>
              <a:rPr lang="en-US" dirty="0"/>
              <a:t>130AA</a:t>
            </a:r>
          </a:p>
          <a:p>
            <a:pPr lvl="1"/>
            <a:r>
              <a:rPr lang="en-US" dirty="0"/>
              <a:t>Plays a regulatory role in ethylene signaling-fruit ripening, spoilage, plant growth</a:t>
            </a:r>
          </a:p>
          <a:p>
            <a:pPr lvl="1"/>
            <a:r>
              <a:rPr lang="en-US" dirty="0"/>
              <a:t>Structure unknown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C59D5-B12E-86F5-6C81-17F54E65F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4"/>
          <a:stretch/>
        </p:blipFill>
        <p:spPr>
          <a:xfrm>
            <a:off x="5894221" y="2265548"/>
            <a:ext cx="5976937" cy="29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4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593B-84A6-CA01-9AC5-DB77F194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94" y="497889"/>
            <a:ext cx="10515600" cy="849313"/>
          </a:xfrm>
        </p:spPr>
        <p:txBody>
          <a:bodyPr>
            <a:normAutofit/>
          </a:bodyPr>
          <a:lstStyle/>
          <a:p>
            <a:r>
              <a:rPr lang="en-US" sz="3600" dirty="0"/>
              <a:t>Steps for </a:t>
            </a:r>
            <a:r>
              <a:rPr lang="en-US" sz="3600" b="0" i="0" u="none" strike="noStrike" baseline="0" dirty="0">
                <a:latin typeface="ComicSansMS"/>
              </a:rPr>
              <a:t>Membrane Protein Simulations of ARGOS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C1BAF-37F8-BEE8-C42E-1A0143CAFD0A}"/>
              </a:ext>
            </a:extLst>
          </p:cNvPr>
          <p:cNvSpPr txBox="1"/>
          <p:nvPr/>
        </p:nvSpPr>
        <p:spPr>
          <a:xfrm>
            <a:off x="1503331" y="2090172"/>
            <a:ext cx="60978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Predicting the structure of ARGOS with AlphaFold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u="none" strike="noStrike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Align the predicted protein along the z-axis (</a:t>
            </a:r>
            <a:r>
              <a:rPr lang="en-US" sz="24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TmAlphaFold</a:t>
            </a:r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-US" sz="2400" b="0" i="0" u="none" strike="noStrike" baseline="0" dirty="0"/>
              <a:t>OPM</a:t>
            </a:r>
            <a:r>
              <a:rPr lang="en-US" sz="2400" dirty="0"/>
              <a:t>-</a:t>
            </a:r>
            <a:r>
              <a:rPr lang="en-US" sz="2400" b="0" i="0" u="none" strike="noStrike" baseline="0" dirty="0"/>
              <a:t> Orient).</a:t>
            </a:r>
            <a:endParaRPr lang="en-US" sz="2400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algn="l"/>
            <a:endParaRPr lang="en-US" sz="24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Select POPC as the lipid type and generate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FA445-817A-0ADB-64CF-F0563ACC3888}"/>
              </a:ext>
            </a:extLst>
          </p:cNvPr>
          <p:cNvSpPr txBox="1"/>
          <p:nvPr/>
        </p:nvSpPr>
        <p:spPr>
          <a:xfrm>
            <a:off x="9581655" y="6105416"/>
            <a:ext cx="261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Jumper et al., 2021</a:t>
            </a:r>
            <a:endParaRPr lang="en-US" dirty="0"/>
          </a:p>
          <a:p>
            <a:r>
              <a:rPr lang="en-US" dirty="0" err="1"/>
              <a:t>Dobson,L</a:t>
            </a:r>
            <a:r>
              <a:rPr lang="en-US" dirty="0"/>
              <a:t> et al., 2023</a:t>
            </a:r>
          </a:p>
        </p:txBody>
      </p:sp>
      <p:pic>
        <p:nvPicPr>
          <p:cNvPr id="4" name="Picture 3" descr="A close-up of a string&#10;&#10;Description automatically generated">
            <a:extLst>
              <a:ext uri="{FF2B5EF4-FFF2-40B4-BE49-F238E27FC236}">
                <a16:creationId xmlns:a16="http://schemas.microsoft.com/office/drawing/2014/main" id="{616214E4-92FA-A1FA-E2F0-AA1AD6BDC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0" t="7963" r="30174" b="4833"/>
          <a:stretch/>
        </p:blipFill>
        <p:spPr>
          <a:xfrm>
            <a:off x="8829674" y="1403379"/>
            <a:ext cx="1685925" cy="37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3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CAFD-F825-F2B4-85EA-C388F5AA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546" y="324854"/>
            <a:ext cx="10515600" cy="6426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MD-simulation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EB6CE-6910-6CF1-B106-4D720A582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541" y="1061663"/>
            <a:ext cx="8931390" cy="5471483"/>
          </a:xfrm>
        </p:spPr>
      </p:pic>
    </p:spTree>
    <p:extLst>
      <p:ext uri="{BB962C8B-B14F-4D97-AF65-F5344CB8AC3E}">
        <p14:creationId xmlns:p14="http://schemas.microsoft.com/office/powerpoint/2010/main" val="65849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593B-84A6-CA01-9AC5-DB77F194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7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Steps for </a:t>
            </a:r>
            <a:r>
              <a:rPr lang="en-US" sz="3600" b="0" i="0" u="none" strike="noStrike" baseline="0" dirty="0">
                <a:latin typeface="+mn-lt"/>
              </a:rPr>
              <a:t>Membrane Protein Simulations of ARGOS</a:t>
            </a:r>
            <a:endParaRPr lang="en-US" sz="36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FA445-817A-0ADB-64CF-F0563ACC3888}"/>
              </a:ext>
            </a:extLst>
          </p:cNvPr>
          <p:cNvSpPr txBox="1"/>
          <p:nvPr/>
        </p:nvSpPr>
        <p:spPr>
          <a:xfrm>
            <a:off x="9825066" y="6488668"/>
            <a:ext cx="22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Aranthes</a:t>
            </a:r>
            <a:r>
              <a:rPr lang="en-US" dirty="0"/>
              <a:t> et al., 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C5D57-9713-945B-F087-3A47D16A80DA}"/>
              </a:ext>
            </a:extLst>
          </p:cNvPr>
          <p:cNvSpPr txBox="1"/>
          <p:nvPr/>
        </p:nvSpPr>
        <p:spPr>
          <a:xfrm>
            <a:off x="4298190" y="2362848"/>
            <a:ext cx="39608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Solvate outside the membrane (TIP3P)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BC3D72-9A34-4B0B-2FC0-703DBBADFAFA}"/>
              </a:ext>
            </a:extLst>
          </p:cNvPr>
          <p:cNvSpPr txBox="1"/>
          <p:nvPr/>
        </p:nvSpPr>
        <p:spPr>
          <a:xfrm>
            <a:off x="4298190" y="3296327"/>
            <a:ext cx="4720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 counterions for electrostatic calculations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47EB1A-0745-E0D6-3B0B-75406E848824}"/>
              </a:ext>
            </a:extLst>
          </p:cNvPr>
          <p:cNvSpPr txBox="1"/>
          <p:nvPr/>
        </p:nvSpPr>
        <p:spPr>
          <a:xfrm>
            <a:off x="4298190" y="4303951"/>
            <a:ext cx="310514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Run simulation (AMBER14SB)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80379-9149-4804-AE4D-7D8160EA557D}"/>
              </a:ext>
            </a:extLst>
          </p:cNvPr>
          <p:cNvSpPr txBox="1"/>
          <p:nvPr/>
        </p:nvSpPr>
        <p:spPr>
          <a:xfrm>
            <a:off x="5325235" y="5111532"/>
            <a:ext cx="483529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Equilibrate simulation box 1ns 300k pressure 1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DF80E8-BC08-8389-CC5F-0910319EF6D9}"/>
              </a:ext>
            </a:extLst>
          </p:cNvPr>
          <p:cNvSpPr txBox="1"/>
          <p:nvPr/>
        </p:nvSpPr>
        <p:spPr>
          <a:xfrm>
            <a:off x="6278604" y="5940562"/>
            <a:ext cx="27008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Production MD run 100ns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220F5D-41D6-7733-474F-A0F7D4D5561B}"/>
              </a:ext>
            </a:extLst>
          </p:cNvPr>
          <p:cNvSpPr txBox="1"/>
          <p:nvPr/>
        </p:nvSpPr>
        <p:spPr>
          <a:xfrm>
            <a:off x="4298190" y="1414697"/>
            <a:ext cx="410701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Insert protein in membrane (POPC)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36144-C9DD-075B-9F2D-18B7486C5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8"/>
          <a:stretch/>
        </p:blipFill>
        <p:spPr>
          <a:xfrm>
            <a:off x="4498215" y="4654573"/>
            <a:ext cx="931035" cy="826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78964-F152-EE84-9CD8-362D030FB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8"/>
          <a:stretch/>
        </p:blipFill>
        <p:spPr>
          <a:xfrm>
            <a:off x="5429250" y="5483603"/>
            <a:ext cx="931035" cy="82629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CACD1-18DA-A3CD-3868-A1D2E9B8E20F}"/>
              </a:ext>
            </a:extLst>
          </p:cNvPr>
          <p:cNvCxnSpPr>
            <a:cxnSpLocks/>
          </p:cNvCxnSpPr>
          <p:nvPr/>
        </p:nvCxnSpPr>
        <p:spPr>
          <a:xfrm>
            <a:off x="6469856" y="1878806"/>
            <a:ext cx="0" cy="4143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0FC68C-54C1-36F7-99AE-1CB1BF426179}"/>
              </a:ext>
            </a:extLst>
          </p:cNvPr>
          <p:cNvCxnSpPr>
            <a:cxnSpLocks/>
          </p:cNvCxnSpPr>
          <p:nvPr/>
        </p:nvCxnSpPr>
        <p:spPr>
          <a:xfrm>
            <a:off x="6469856" y="2807494"/>
            <a:ext cx="0" cy="4143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5A6745-EDA1-27E9-40B2-7D392E6F038C}"/>
              </a:ext>
            </a:extLst>
          </p:cNvPr>
          <p:cNvCxnSpPr>
            <a:cxnSpLocks/>
          </p:cNvCxnSpPr>
          <p:nvPr/>
        </p:nvCxnSpPr>
        <p:spPr>
          <a:xfrm>
            <a:off x="6472237" y="3786188"/>
            <a:ext cx="0" cy="4143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80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piraled cord&#10;&#10;Description automatically generated with medium confidence">
            <a:extLst>
              <a:ext uri="{FF2B5EF4-FFF2-40B4-BE49-F238E27FC236}">
                <a16:creationId xmlns:a16="http://schemas.microsoft.com/office/drawing/2014/main" id="{3C5C94CA-F9ED-FE1A-1B71-19BB3EB6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6" t="8681" r="33133" b="5871"/>
          <a:stretch/>
        </p:blipFill>
        <p:spPr>
          <a:xfrm>
            <a:off x="104724" y="2491587"/>
            <a:ext cx="1070976" cy="2663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A4ABA-8419-19F8-709E-89B8CF2B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86"/>
            <a:ext cx="10515600" cy="84689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ARGOS in POPC membrane</a:t>
            </a:r>
          </a:p>
        </p:txBody>
      </p:sp>
      <p:pic>
        <p:nvPicPr>
          <p:cNvPr id="5" name="Content Placeholder 4" descr="A blue and red spirals&#10;&#10;Description automatically generated with medium confidence">
            <a:extLst>
              <a:ext uri="{FF2B5EF4-FFF2-40B4-BE49-F238E27FC236}">
                <a16:creationId xmlns:a16="http://schemas.microsoft.com/office/drawing/2014/main" id="{D58E3611-118A-404B-B289-94AA784F3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4" t="10884" r="14007" b="9733"/>
          <a:stretch/>
        </p:blipFill>
        <p:spPr>
          <a:xfrm rot="161239">
            <a:off x="1977093" y="4242008"/>
            <a:ext cx="1936422" cy="2013557"/>
          </a:xfrm>
        </p:spPr>
      </p:pic>
      <p:pic>
        <p:nvPicPr>
          <p:cNvPr id="7" name="Picture 6" descr="A red square with blue lines&#10;&#10;Description automatically generated">
            <a:extLst>
              <a:ext uri="{FF2B5EF4-FFF2-40B4-BE49-F238E27FC236}">
                <a16:creationId xmlns:a16="http://schemas.microsoft.com/office/drawing/2014/main" id="{BEB9F7F3-BC24-7BFA-E215-733BA966E9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 t="9427" r="12134" b="9191"/>
          <a:stretch/>
        </p:blipFill>
        <p:spPr>
          <a:xfrm rot="223046">
            <a:off x="1767888" y="1403286"/>
            <a:ext cx="2529893" cy="2557468"/>
          </a:xfrm>
          <a:prstGeom prst="rect">
            <a:avLst/>
          </a:prstGeom>
        </p:spPr>
      </p:pic>
      <p:pic>
        <p:nvPicPr>
          <p:cNvPr id="9" name="Picture 8" descr="A blue and red wire&#10;&#10;Description automatically generated with medium confidence">
            <a:extLst>
              <a:ext uri="{FF2B5EF4-FFF2-40B4-BE49-F238E27FC236}">
                <a16:creationId xmlns:a16="http://schemas.microsoft.com/office/drawing/2014/main" id="{32FB4AC0-7C25-D784-DE4D-58DE5155E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29003" r="6212" b="15821"/>
          <a:stretch/>
        </p:blipFill>
        <p:spPr>
          <a:xfrm>
            <a:off x="7719883" y="2082450"/>
            <a:ext cx="4472117" cy="2807494"/>
          </a:xfrm>
          <a:prstGeom prst="rect">
            <a:avLst/>
          </a:prstGeom>
        </p:spPr>
      </p:pic>
      <p:pic>
        <p:nvPicPr>
          <p:cNvPr id="12" name="Picture 11" descr="A blue and red structure with a long spiral&#10;&#10;Description automatically generated with medium confidence">
            <a:extLst>
              <a:ext uri="{FF2B5EF4-FFF2-40B4-BE49-F238E27FC236}">
                <a16:creationId xmlns:a16="http://schemas.microsoft.com/office/drawing/2014/main" id="{D7B93177-07CA-680C-87F5-3DC193775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84" y="2432400"/>
            <a:ext cx="2539462" cy="24575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851FA2-00FB-3596-B9FF-50967DED8473}"/>
              </a:ext>
            </a:extLst>
          </p:cNvPr>
          <p:cNvCxnSpPr>
            <a:cxnSpLocks/>
          </p:cNvCxnSpPr>
          <p:nvPr/>
        </p:nvCxnSpPr>
        <p:spPr>
          <a:xfrm>
            <a:off x="1273089" y="3491901"/>
            <a:ext cx="5127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1AAAB4-550E-CADE-FA25-E0D35D076521}"/>
              </a:ext>
            </a:extLst>
          </p:cNvPr>
          <p:cNvCxnSpPr>
            <a:cxnSpLocks/>
          </p:cNvCxnSpPr>
          <p:nvPr/>
        </p:nvCxnSpPr>
        <p:spPr>
          <a:xfrm>
            <a:off x="7300911" y="3218808"/>
            <a:ext cx="5127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317EBD-8CD2-E672-EDED-263506A4B838}"/>
              </a:ext>
            </a:extLst>
          </p:cNvPr>
          <p:cNvCxnSpPr>
            <a:cxnSpLocks/>
          </p:cNvCxnSpPr>
          <p:nvPr/>
        </p:nvCxnSpPr>
        <p:spPr>
          <a:xfrm>
            <a:off x="4230732" y="3309839"/>
            <a:ext cx="5127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78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CD45-31F0-4956-10D0-D0885FF8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657"/>
            <a:ext cx="10515600" cy="9233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Structure analysis of ARGOS and its Proline-Rich-Motif (PRM)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383EAD-4AE3-CB96-FCD3-CD339DE2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255" y="1973179"/>
            <a:ext cx="4992745" cy="4274701"/>
          </a:xfrm>
        </p:spPr>
      </p:pic>
      <p:pic>
        <p:nvPicPr>
          <p:cNvPr id="22" name="Picture 21" descr="A blue spiraled cord&#10;&#10;Description automatically generated with medium confidence">
            <a:extLst>
              <a:ext uri="{FF2B5EF4-FFF2-40B4-BE49-F238E27FC236}">
                <a16:creationId xmlns:a16="http://schemas.microsoft.com/office/drawing/2014/main" id="{5B95AF0F-71E5-2EBB-BC11-134C81683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6" t="8681" r="33133" b="5871"/>
          <a:stretch/>
        </p:blipFill>
        <p:spPr>
          <a:xfrm>
            <a:off x="4976150" y="4739169"/>
            <a:ext cx="720442" cy="17916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9BB273-7F99-59C3-B12F-E368F12C231B}"/>
              </a:ext>
            </a:extLst>
          </p:cNvPr>
          <p:cNvSpPr txBox="1"/>
          <p:nvPr/>
        </p:nvSpPr>
        <p:spPr>
          <a:xfrm>
            <a:off x="3993989" y="1912103"/>
            <a:ext cx="311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structure analysis.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AF1E6-F7CA-61D8-5D5C-60970E874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934" y="2220978"/>
            <a:ext cx="3314875" cy="2518191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F02B25C-2BA0-06E4-1648-13FCB71F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93" y="2276954"/>
            <a:ext cx="2912390" cy="2232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515BDA-4B5B-6426-0FB1-9FBFA4B31C6D}"/>
              </a:ext>
            </a:extLst>
          </p:cNvPr>
          <p:cNvSpPr txBox="1"/>
          <p:nvPr/>
        </p:nvSpPr>
        <p:spPr>
          <a:xfrm>
            <a:off x="208664" y="4615422"/>
            <a:ext cx="311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Compute density profiles for the subdivided parts of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15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2DC3933-C767-81BE-B54E-FECE10F5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5" y="2289760"/>
            <a:ext cx="1919705" cy="1500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7AF50-E7B5-D33D-4AC6-A354A5E092A1}"/>
              </a:ext>
            </a:extLst>
          </p:cNvPr>
          <p:cNvSpPr txBox="1"/>
          <p:nvPr/>
        </p:nvSpPr>
        <p:spPr>
          <a:xfrm>
            <a:off x="2236642" y="395883"/>
            <a:ext cx="8120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Structural Analysis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A7088-ACBA-D86A-ABE0-9C29464FB95D}"/>
              </a:ext>
            </a:extLst>
          </p:cNvPr>
          <p:cNvSpPr txBox="1"/>
          <p:nvPr/>
        </p:nvSpPr>
        <p:spPr>
          <a:xfrm>
            <a:off x="515064" y="1942722"/>
            <a:ext cx="219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 + membrane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2DCC18-0E6E-D537-1451-90D5F20A5C37}"/>
              </a:ext>
            </a:extLst>
          </p:cNvPr>
          <p:cNvSpPr txBox="1"/>
          <p:nvPr/>
        </p:nvSpPr>
        <p:spPr>
          <a:xfrm>
            <a:off x="3833100" y="1923179"/>
            <a:ext cx="89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0A467D-AFDF-F023-F581-D9E5FD2B3DE5}"/>
              </a:ext>
            </a:extLst>
          </p:cNvPr>
          <p:cNvSpPr txBox="1"/>
          <p:nvPr/>
        </p:nvSpPr>
        <p:spPr>
          <a:xfrm>
            <a:off x="10445245" y="243429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6B73B13-0104-46ED-2F4C-EC3AEBD5C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05" y="2186390"/>
            <a:ext cx="2039799" cy="15583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88E4DDC-E44B-AA6F-2533-9D1E6B2C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76" y="4558665"/>
            <a:ext cx="2125836" cy="162410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735CB46-E3C0-1F35-C140-2563AC9D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306" y="2977029"/>
            <a:ext cx="2897433" cy="21644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FACBD7-13D5-495C-27B0-52308C4EA763}"/>
              </a:ext>
            </a:extLst>
          </p:cNvPr>
          <p:cNvSpPr txBox="1"/>
          <p:nvPr/>
        </p:nvSpPr>
        <p:spPr>
          <a:xfrm>
            <a:off x="3738729" y="4251833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D9AA67-9AEB-270A-C4C8-D8E549389BFB}"/>
              </a:ext>
            </a:extLst>
          </p:cNvPr>
          <p:cNvSpPr txBox="1"/>
          <p:nvPr/>
        </p:nvSpPr>
        <p:spPr>
          <a:xfrm>
            <a:off x="7095739" y="2514557"/>
            <a:ext cx="89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F15174-923B-0AD5-7CED-BB9FCE9C92E7}"/>
              </a:ext>
            </a:extLst>
          </p:cNvPr>
          <p:cNvSpPr txBox="1"/>
          <p:nvPr/>
        </p:nvSpPr>
        <p:spPr>
          <a:xfrm>
            <a:off x="2373742" y="1289152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RMSD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2FFD85-910A-60E9-FFE4-8DE74C366BF4}"/>
              </a:ext>
            </a:extLst>
          </p:cNvPr>
          <p:cNvSpPr txBox="1"/>
          <p:nvPr/>
        </p:nvSpPr>
        <p:spPr>
          <a:xfrm>
            <a:off x="8327595" y="1821681"/>
            <a:ext cx="26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Radius of gyration</a:t>
            </a:r>
          </a:p>
        </p:txBody>
      </p:sp>
      <p:pic>
        <p:nvPicPr>
          <p:cNvPr id="47" name="Picture 46" descr="A blue spiraled cord&#10;&#10;Description automatically generated with medium confidence">
            <a:extLst>
              <a:ext uri="{FF2B5EF4-FFF2-40B4-BE49-F238E27FC236}">
                <a16:creationId xmlns:a16="http://schemas.microsoft.com/office/drawing/2014/main" id="{07155CF3-F704-4B46-E6DE-027DDC783C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6" t="8681" r="33133" b="5871"/>
          <a:stretch/>
        </p:blipFill>
        <p:spPr>
          <a:xfrm>
            <a:off x="1200290" y="4099177"/>
            <a:ext cx="741761" cy="184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4DE9B2-6B36-4062-E77A-B0C39F82B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594" y="2977852"/>
            <a:ext cx="2896849" cy="223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0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397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ComicSansMS</vt:lpstr>
      <vt:lpstr>IBM Plex Sans</vt:lpstr>
      <vt:lpstr>Roboto</vt:lpstr>
      <vt:lpstr>Source Sans Pro</vt:lpstr>
      <vt:lpstr>Office Theme</vt:lpstr>
      <vt:lpstr>MD Simulation and Analysis of a TM protein-ARGOS </vt:lpstr>
      <vt:lpstr>Membranes and Proteins: an overview</vt:lpstr>
      <vt:lpstr>ARGOS is a regulatory transmembrane protein</vt:lpstr>
      <vt:lpstr>Steps for Membrane Protein Simulations of ARGOS</vt:lpstr>
      <vt:lpstr>MD-simulation template</vt:lpstr>
      <vt:lpstr>Steps for Membrane Protein Simulations of ARGOS</vt:lpstr>
      <vt:lpstr>ARGOS in POPC membrane</vt:lpstr>
      <vt:lpstr>Structure analysis of ARGOS and its Proline-Rich-Motif (PRM) </vt:lpstr>
      <vt:lpstr>PowerPoint Presentation</vt:lpstr>
      <vt:lpstr>Principal component (PC)1 and and PC2  projection of the PRM 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Dynamics Simulation and Analysis of Protein-Membrane Interaction</dc:title>
  <dc:creator>Hai N. Nguyen Jr</dc:creator>
  <cp:lastModifiedBy>Hai N. Nguyen Jr</cp:lastModifiedBy>
  <cp:revision>13</cp:revision>
  <dcterms:created xsi:type="dcterms:W3CDTF">2024-05-27T13:34:19Z</dcterms:created>
  <dcterms:modified xsi:type="dcterms:W3CDTF">2024-06-03T14:05:30Z</dcterms:modified>
</cp:coreProperties>
</file>